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75" r:id="rId3"/>
    <p:sldId id="271" r:id="rId4"/>
    <p:sldId id="272" r:id="rId5"/>
    <p:sldId id="261" r:id="rId6"/>
    <p:sldId id="258" r:id="rId7"/>
    <p:sldId id="274" r:id="rId8"/>
    <p:sldId id="273" r:id="rId9"/>
    <p:sldId id="276" r:id="rId10"/>
    <p:sldId id="267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0B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4EBB1-B0FF-4CF6-86FC-B6AB54B02396}" type="datetimeFigureOut">
              <a:rPr lang="el-GR" smtClean="0"/>
              <a:t>24/4/2020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D2167-D484-4D9B-BBBC-ACA9950ACD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6383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857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4587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0741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BD2167-D484-4D9B-BBBC-ACA9950ACDA1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116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BCF3-49C3-4C66-9EE8-9E6ECACB2824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159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9137-A85D-4ABC-A796-E5CE41A79FA8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796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AEF6-D63F-4FE8-AB81-466F9F65B3A9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084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23E8-650A-4C80-9824-ADC5CDB25582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09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D613-7870-4EDA-9AEB-16F41643B06A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871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9BCD7-F04F-4005-8708-43932C41BFFF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60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0AFEE-48BD-46E6-8C31-1AE1F13B6FE1}" type="datetime1">
              <a:rPr lang="el-GR" smtClean="0"/>
              <a:t>24/4/2020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185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0A19-968B-4A41-9BBF-46F6A6BB12DF}" type="datetime1">
              <a:rPr lang="el-GR" smtClean="0"/>
              <a:t>24/4/2020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435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49EA-3D1D-4D2A-9398-8AABC4BB91CC}" type="datetime1">
              <a:rPr lang="el-GR" smtClean="0"/>
              <a:t>24/4/2020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978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F218-865C-4083-B7B0-9919985A395A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1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6525F-16A3-412A-9EF7-0C89C9B07AFC}" type="datetime1">
              <a:rPr lang="el-GR" smtClean="0"/>
              <a:t>24/4/2020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49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A5B1C-CC3F-4125-BDD9-23001AC7E308}" type="datetime1">
              <a:rPr lang="el-GR" smtClean="0"/>
              <a:t>24/4/2020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78EC-431D-4636-84CC-6AEC5A8782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60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4783" y="325090"/>
            <a:ext cx="9144000" cy="2387600"/>
          </a:xfrm>
        </p:spPr>
        <p:txBody>
          <a:bodyPr/>
          <a:lstStyle/>
          <a:p>
            <a:pPr lvl="0">
              <a:spcBef>
                <a:spcPts val="1000"/>
              </a:spcBef>
            </a:pPr>
            <a: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Παιχνίδια μετακινήσεων …</a:t>
            </a:r>
            <a:b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… για ενδυνάμωση, αντοχή και συντονισμό!</a:t>
            </a:r>
            <a:br>
              <a:rPr lang="el-GR" sz="19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</a:b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6676" y="4952974"/>
            <a:ext cx="9144000" cy="847436"/>
          </a:xfrm>
        </p:spPr>
        <p:txBody>
          <a:bodyPr>
            <a:normAutofit/>
          </a:bodyPr>
          <a:lstStyle/>
          <a:p>
            <a:r>
              <a:rPr lang="el-GR" sz="1800" b="1" dirty="0">
                <a:solidFill>
                  <a:srgbClr val="7030A0"/>
                </a:solidFill>
              </a:rPr>
              <a:t>Μια επιλογή που μπορεί να συμπεριληφθεί στο</a:t>
            </a:r>
          </a:p>
          <a:p>
            <a:r>
              <a:rPr lang="el-GR" sz="1800" b="1" dirty="0">
                <a:solidFill>
                  <a:srgbClr val="7030A0"/>
                </a:solidFill>
              </a:rPr>
              <a:t> Ημερολόγιο Καθημερινής Άσκησης</a:t>
            </a:r>
            <a:endParaRPr lang="en-US" sz="1800" b="1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1</a:t>
            </a:fld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456519" y="213325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utoShape 2" descr="Agility Ladder Drills – WorkoutLabs Exercise Guide"/>
          <p:cNvSpPr>
            <a:spLocks noChangeAspect="1" noChangeArrowheads="1"/>
          </p:cNvSpPr>
          <p:nvPr/>
        </p:nvSpPr>
        <p:spPr bwMode="auto">
          <a:xfrm>
            <a:off x="238125" y="2148326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4296517" y="2404487"/>
            <a:ext cx="348604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0000"/>
                </a:solidFill>
              </a:rPr>
              <a:t>ΣΤΑΥΡΟΣ ΑΝΑΠΗΔΗΣΗΣ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314876" y="3074741"/>
            <a:ext cx="1623811" cy="1576170"/>
            <a:chOff x="8598830" y="2387452"/>
            <a:chExt cx="2454499" cy="2382594"/>
          </a:xfrm>
        </p:grpSpPr>
        <p:grpSp>
          <p:nvGrpSpPr>
            <p:cNvPr id="10" name="Group 9"/>
            <p:cNvGrpSpPr/>
            <p:nvPr/>
          </p:nvGrpSpPr>
          <p:grpSpPr>
            <a:xfrm>
              <a:off x="8598830" y="2387452"/>
              <a:ext cx="2454499" cy="2382594"/>
              <a:chOff x="8715240" y="1790162"/>
              <a:chExt cx="2454499" cy="2382594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9259382" y="2919963"/>
              <a:ext cx="1172880" cy="1184357"/>
              <a:chOff x="9259382" y="2919963"/>
              <a:chExt cx="1172880" cy="1184357"/>
            </a:xfrm>
          </p:grpSpPr>
          <p:pic>
            <p:nvPicPr>
              <p:cNvPr id="12" name="Picture 11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20" name="Left-Right Arrow 19"/>
              <p:cNvSpPr/>
              <p:nvPr/>
            </p:nvSpPr>
            <p:spPr>
              <a:xfrm>
                <a:off x="10099575" y="3579315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" name="Left-Right Arrow 20"/>
              <p:cNvSpPr/>
              <p:nvPr/>
            </p:nvSpPr>
            <p:spPr>
              <a:xfrm>
                <a:off x="9259382" y="3578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" name="Left-Right Arrow 21"/>
              <p:cNvSpPr/>
              <p:nvPr/>
            </p:nvSpPr>
            <p:spPr>
              <a:xfrm rot="16200000">
                <a:off x="9682613" y="3874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" name="Left-Right Arrow 22"/>
              <p:cNvSpPr/>
              <p:nvPr/>
            </p:nvSpPr>
            <p:spPr>
              <a:xfrm rot="16200000">
                <a:off x="9671506" y="302307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4985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10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2137892" y="3051900"/>
            <a:ext cx="6730285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Διατάσεις </a:t>
            </a:r>
            <a:r>
              <a:rPr lang="el-GR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κυρίως ποδιών</a:t>
            </a:r>
            <a:r>
              <a:rPr lang="el-GR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sz="14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823" y="2143008"/>
            <a:ext cx="8497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Ώρα για ακόμα λίγες ακόμα διατάσεις!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</a:t>
            </a:r>
            <a:endParaRPr lang="el-GR" sz="1400" b="1" dirty="0">
              <a:solidFill>
                <a:srgbClr val="7030A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5736" y="260796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82555" y="4643415"/>
            <a:ext cx="4971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rgbClr val="FF0000"/>
                </a:solidFill>
              </a:rPr>
              <a:t>ΚΑΛΗ ΞΕΚΟΥΡΑΣΗ! </a:t>
            </a:r>
          </a:p>
        </p:txBody>
      </p:sp>
    </p:spTree>
    <p:extLst>
      <p:ext uri="{BB962C8B-B14F-4D97-AF65-F5344CB8AC3E}">
        <p14:creationId xmlns:p14="http://schemas.microsoft.com/office/powerpoint/2010/main" val="116599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008746"/>
            <a:ext cx="10515600" cy="523970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l-GR" sz="1900" b="1" dirty="0">
                <a:solidFill>
                  <a:srgbClr val="FF0000"/>
                </a:solidFill>
              </a:rPr>
              <a:t>Γενικές Οδηγίες:</a:t>
            </a:r>
          </a:p>
          <a:p>
            <a:pPr marL="0" lvl="0" indent="0">
              <a:buNone/>
            </a:pPr>
            <a:endParaRPr lang="el-GR" sz="1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Μπορούμε να κάνουμε επιλογή ασκήσεων και να τις εναλλάσσουμε στο Ημερολόγιο Καθημερινής Άσκησης.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Το πρόγραμμα αυτό μπορεί να γίνεται 2 – 3 φορές τη βδομάδα! 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Στην αρχή μπορούμε να κάνουμε 10</a:t>
            </a:r>
            <a:r>
              <a:rPr lang="en-US" sz="1600" b="1" dirty="0">
                <a:solidFill>
                  <a:srgbClr val="7030A0"/>
                </a:solidFill>
              </a:rPr>
              <a:t> </a:t>
            </a:r>
            <a:r>
              <a:rPr lang="el-GR" sz="1600" b="1" dirty="0">
                <a:solidFill>
                  <a:srgbClr val="7030A0"/>
                </a:solidFill>
              </a:rPr>
              <a:t>λεπτά και μετά σιγά σιγά να αυξάνουμε το χρόνο!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</a:rPr>
              <a:t>Φοράμε άνετα ρούχα και οπωσδήποτε αθλητικά παπούτσια!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Αφήνουμε πίσω κάποια μετακίνηση, εάν νιώθουμε ότι δεν μπορούμε να την κάνουμε!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διάλειμμα 1 λεπτού στο ενδιάμεσο των αποστολών!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 νιώσουμε δυσφορία, τότε σταματάμε την άσκηση!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l-GR" sz="1800" dirty="0"/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2</a:t>
            </a:fld>
            <a:endParaRPr lang="el-GR"/>
          </a:p>
        </p:txBody>
      </p:sp>
      <p:sp>
        <p:nvSpPr>
          <p:cNvPr id="17" name="Footer Placeholder 3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736" y="231487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BFA94E-4BD4-4B15-B8F0-03636657D16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814"/>
          <a:stretch/>
        </p:blipFill>
        <p:spPr>
          <a:xfrm>
            <a:off x="7292008" y="2066203"/>
            <a:ext cx="1092137" cy="910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427D14-86C1-4DF3-A61D-529395A374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546" y="3422207"/>
            <a:ext cx="1079307" cy="7247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333" y="4605365"/>
            <a:ext cx="883566" cy="96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04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73081" y="577515"/>
            <a:ext cx="4269687" cy="55248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sz="2300" b="1" dirty="0"/>
              <a:t>                    </a:t>
            </a:r>
          </a:p>
          <a:p>
            <a:pPr marL="0" indent="0" algn="just">
              <a:buNone/>
            </a:pPr>
            <a:endParaRPr lang="el-GR" sz="2300" b="1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900" b="1" dirty="0">
                <a:solidFill>
                  <a:srgbClr val="FF0000"/>
                </a:solidFill>
              </a:rPr>
              <a:t>Για ασφάλεια: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1900" b="1" dirty="0">
              <a:solidFill>
                <a:srgbClr val="FF000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800" b="1" dirty="0">
                <a:solidFill>
                  <a:srgbClr val="7030A0"/>
                </a:solidFill>
              </a:rPr>
              <a:t>Βρείτε κατάλληλο δάπεδο, επίπεδο και αντιολισθητικό.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sz="1800" b="1" dirty="0">
              <a:solidFill>
                <a:srgbClr val="7030A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800" b="1" dirty="0">
                <a:solidFill>
                  <a:srgbClr val="7030A0"/>
                </a:solidFill>
              </a:rPr>
              <a:t>Σχηματίστε ένα σταυρό με 5 τετράγωνα πλακάκια. Αν δεν υπάρχουν πλακάκια, σχηματίστε τον σταυρό με κολλητική ταινία.</a:t>
            </a:r>
          </a:p>
          <a:p>
            <a:pPr marL="0" indent="0" algn="just">
              <a:buNone/>
            </a:pPr>
            <a:endParaRPr lang="el-GR" sz="1800" b="1" dirty="0"/>
          </a:p>
          <a:p>
            <a:pPr marL="0" indent="0" algn="just">
              <a:buNone/>
            </a:pPr>
            <a:r>
              <a:rPr lang="el-GR" sz="1800" b="1" dirty="0">
                <a:solidFill>
                  <a:srgbClr val="FF0000"/>
                </a:solidFill>
              </a:rPr>
              <a:t>Για Επιλογή ή Εναλλακτική Αξιοποίηση: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sz="1800" b="1" dirty="0">
                <a:solidFill>
                  <a:srgbClr val="7030A0"/>
                </a:solidFill>
              </a:rPr>
              <a:t>Ξεκινάτε με τον Σταυρό Αναπήδησης με Αριθμούς και την επόμενη φορά με τον Σταυρό Αναπήδησης με Σημεία του Ορίζοντα!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sz="1800" b="1" dirty="0">
                <a:solidFill>
                  <a:srgbClr val="7030A0"/>
                </a:solidFill>
              </a:rPr>
              <a:t>Βλέπετε σχήματα Α. και Β.</a:t>
            </a:r>
          </a:p>
          <a:p>
            <a:pPr marL="0" indent="0" algn="just">
              <a:buNone/>
            </a:pPr>
            <a:endParaRPr lang="el-GR" sz="1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rgbClr val="FF0000"/>
                </a:solidFill>
              </a:rPr>
              <a:t>Προσοχή στο Σχήμα Β: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1800" b="1" dirty="0">
                <a:solidFill>
                  <a:srgbClr val="7030A0"/>
                </a:solidFill>
              </a:rPr>
              <a:t>Προσανατολίστε τον σταυρό στον χώρο σας με σημείο αναφοράς τον Βορρά.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l-GR" sz="1800" b="1" dirty="0">
              <a:solidFill>
                <a:srgbClr val="7030A0"/>
              </a:solidFill>
            </a:endParaRPr>
          </a:p>
          <a:p>
            <a:pPr marL="0" lvl="0" indent="0" algn="just">
              <a:buNone/>
            </a:pPr>
            <a:endParaRPr lang="el-GR" sz="1800" dirty="0"/>
          </a:p>
          <a:p>
            <a:pPr marL="0" indent="0" algn="just">
              <a:buNone/>
            </a:pPr>
            <a:endParaRPr lang="el-G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3</a:t>
            </a:fld>
            <a:endParaRPr lang="el-GR"/>
          </a:p>
        </p:txBody>
      </p:sp>
      <p:sp>
        <p:nvSpPr>
          <p:cNvPr id="23" name="Footer Placeholder 3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69954" y="1169320"/>
            <a:ext cx="2454499" cy="2413515"/>
            <a:chOff x="8598830" y="2356531"/>
            <a:chExt cx="2454499" cy="2413515"/>
          </a:xfrm>
        </p:grpSpPr>
        <p:grpSp>
          <p:nvGrpSpPr>
            <p:cNvPr id="6" name="Group 5"/>
            <p:cNvGrpSpPr/>
            <p:nvPr/>
          </p:nvGrpSpPr>
          <p:grpSpPr>
            <a:xfrm>
              <a:off x="8598830" y="2387452"/>
              <a:ext cx="2454499" cy="2382594"/>
              <a:chOff x="8715240" y="1790162"/>
              <a:chExt cx="2454499" cy="2382594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4" name="Group 3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3" name="Rectangle 2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8881127" y="2356531"/>
              <a:ext cx="1979544" cy="2043889"/>
              <a:chOff x="8881127" y="2356531"/>
              <a:chExt cx="1979544" cy="2043889"/>
            </a:xfrm>
          </p:grpSpPr>
          <p:pic>
            <p:nvPicPr>
              <p:cNvPr id="34" name="Picture 33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9708169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0501394" y="316059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8881127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668573" y="235653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9692970" y="4031088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" name="Left-Right Arrow 1"/>
              <p:cNvSpPr/>
              <p:nvPr/>
            </p:nvSpPr>
            <p:spPr>
              <a:xfrm>
                <a:off x="10099575" y="3579315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" name="Left-Right Arrow 24"/>
              <p:cNvSpPr/>
              <p:nvPr/>
            </p:nvSpPr>
            <p:spPr>
              <a:xfrm>
                <a:off x="9259382" y="3578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Left-Right Arrow 32"/>
              <p:cNvSpPr/>
              <p:nvPr/>
            </p:nvSpPr>
            <p:spPr>
              <a:xfrm rot="16200000">
                <a:off x="9682613" y="3874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" name="Left-Right Arrow 38"/>
              <p:cNvSpPr/>
              <p:nvPr/>
            </p:nvSpPr>
            <p:spPr>
              <a:xfrm rot="16200000">
                <a:off x="9671506" y="302307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6029053" y="1433369"/>
            <a:ext cx="39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Α.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65855" y="4105129"/>
            <a:ext cx="411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Β.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9735" y="712062"/>
            <a:ext cx="4023922" cy="400110"/>
          </a:xfrm>
          <a:prstGeom prst="rect">
            <a:avLst/>
          </a:prstGeom>
          <a:ln w="60325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l-GR" b="1" dirty="0"/>
              <a:t> </a:t>
            </a:r>
            <a:r>
              <a:rPr lang="el-GR" sz="2000" b="1" dirty="0">
                <a:solidFill>
                  <a:srgbClr val="FF0000"/>
                </a:solidFill>
              </a:rPr>
              <a:t>Σταυρός Αναπήδησης με Αριθμούς </a:t>
            </a:r>
            <a:endParaRPr lang="el-GR" sz="20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8747610" y="4081655"/>
            <a:ext cx="2454499" cy="2413515"/>
            <a:chOff x="8598830" y="2356531"/>
            <a:chExt cx="2454499" cy="2413515"/>
          </a:xfrm>
        </p:grpSpPr>
        <p:grpSp>
          <p:nvGrpSpPr>
            <p:cNvPr id="42" name="Group 41"/>
            <p:cNvGrpSpPr/>
            <p:nvPr/>
          </p:nvGrpSpPr>
          <p:grpSpPr>
            <a:xfrm>
              <a:off x="8598830" y="2387452"/>
              <a:ext cx="2454499" cy="2382594"/>
              <a:chOff x="8715240" y="1790162"/>
              <a:chExt cx="2454499" cy="2382594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56" name="Rectangle 55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>
              <a:off x="8881127" y="2356531"/>
              <a:ext cx="1979544" cy="2043889"/>
              <a:chOff x="8881127" y="2356531"/>
              <a:chExt cx="1979544" cy="2043889"/>
            </a:xfrm>
          </p:grpSpPr>
          <p:pic>
            <p:nvPicPr>
              <p:cNvPr id="44" name="Picture 43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45" name="TextBox 44"/>
              <p:cNvSpPr txBox="1"/>
              <p:nvPr/>
            </p:nvSpPr>
            <p:spPr>
              <a:xfrm>
                <a:off x="9708169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0501394" y="316059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Α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8881127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Δ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9668573" y="235653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Β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692970" y="4031088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Ν</a:t>
                </a:r>
              </a:p>
            </p:txBody>
          </p:sp>
          <p:sp>
            <p:nvSpPr>
              <p:cNvPr id="50" name="Left-Right Arrow 49"/>
              <p:cNvSpPr/>
              <p:nvPr/>
            </p:nvSpPr>
            <p:spPr>
              <a:xfrm>
                <a:off x="10099575" y="3579315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1" name="Left-Right Arrow 50"/>
              <p:cNvSpPr/>
              <p:nvPr/>
            </p:nvSpPr>
            <p:spPr>
              <a:xfrm>
                <a:off x="9259382" y="3578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2" name="Left-Right Arrow 51"/>
              <p:cNvSpPr/>
              <p:nvPr/>
            </p:nvSpPr>
            <p:spPr>
              <a:xfrm rot="16200000">
                <a:off x="9682613" y="3874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3" name="Left-Right Arrow 52"/>
              <p:cNvSpPr/>
              <p:nvPr/>
            </p:nvSpPr>
            <p:spPr>
              <a:xfrm rot="16200000">
                <a:off x="9671506" y="302307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61" name="Rectangle 60"/>
          <p:cNvSpPr/>
          <p:nvPr/>
        </p:nvSpPr>
        <p:spPr>
          <a:xfrm>
            <a:off x="5291902" y="3626639"/>
            <a:ext cx="5222968" cy="400110"/>
          </a:xfrm>
          <a:prstGeom prst="rect">
            <a:avLst/>
          </a:prstGeom>
          <a:ln w="60325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l-GR" b="1" dirty="0"/>
              <a:t> </a:t>
            </a:r>
            <a:r>
              <a:rPr lang="el-GR" sz="2000" b="1" dirty="0">
                <a:solidFill>
                  <a:srgbClr val="FF0000"/>
                </a:solidFill>
              </a:rPr>
              <a:t>Σταυρός Αναπήδησης με Σημεία του Ορίζοντα </a:t>
            </a:r>
            <a:endParaRPr lang="el-GR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9177438" y="1732752"/>
            <a:ext cx="1832013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7030A0"/>
                </a:solidFill>
              </a:rPr>
              <a:t>Ενδυνάμωση</a:t>
            </a:r>
          </a:p>
          <a:p>
            <a:pPr algn="ctr"/>
            <a:r>
              <a:rPr lang="el-GR" b="1" dirty="0">
                <a:solidFill>
                  <a:srgbClr val="7030A0"/>
                </a:solidFill>
              </a:rPr>
              <a:t>Αντοχή</a:t>
            </a:r>
          </a:p>
          <a:p>
            <a:pPr algn="ctr"/>
            <a:r>
              <a:rPr lang="el-GR" b="1" dirty="0">
                <a:solidFill>
                  <a:srgbClr val="7030A0"/>
                </a:solidFill>
              </a:rPr>
              <a:t>Συντονισμός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262597" y="4593169"/>
            <a:ext cx="1925343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7030A0"/>
                </a:solidFill>
              </a:rPr>
              <a:t>Ενδυνάμωση</a:t>
            </a:r>
          </a:p>
          <a:p>
            <a:pPr algn="ctr"/>
            <a:r>
              <a:rPr lang="el-GR" b="1" dirty="0">
                <a:solidFill>
                  <a:srgbClr val="7030A0"/>
                </a:solidFill>
              </a:rPr>
              <a:t>Αντοχή</a:t>
            </a:r>
          </a:p>
          <a:p>
            <a:pPr algn="ctr"/>
            <a:r>
              <a:rPr lang="el-GR" b="1" dirty="0">
                <a:solidFill>
                  <a:srgbClr val="7030A0"/>
                </a:solidFill>
              </a:rPr>
              <a:t>Συντονισμός</a:t>
            </a:r>
          </a:p>
          <a:p>
            <a:pPr algn="ctr"/>
            <a:r>
              <a:rPr lang="el-GR" b="1" dirty="0">
                <a:solidFill>
                  <a:srgbClr val="7030A0"/>
                </a:solidFill>
              </a:rPr>
              <a:t>Προσανατολισμός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5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71108" y="767948"/>
            <a:ext cx="4269687" cy="55248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300" b="1" dirty="0"/>
              <a:t>                    </a:t>
            </a:r>
          </a:p>
          <a:p>
            <a:pPr marL="0" indent="0" algn="just">
              <a:buNone/>
            </a:pPr>
            <a:endParaRPr lang="el-GR" sz="2300" b="1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2000" b="1" dirty="0">
                <a:solidFill>
                  <a:srgbClr val="FF0000"/>
                </a:solidFill>
              </a:rPr>
              <a:t>Ετοιμαστείτε για </a:t>
            </a:r>
            <a:r>
              <a:rPr lang="el-GR" sz="2000" b="1" dirty="0" err="1">
                <a:solidFill>
                  <a:srgbClr val="FF0000"/>
                </a:solidFill>
              </a:rPr>
              <a:t>αλματάκια</a:t>
            </a:r>
            <a:r>
              <a:rPr lang="el-GR" sz="2000" b="1" dirty="0">
                <a:solidFill>
                  <a:srgbClr val="FF0000"/>
                </a:solidFill>
              </a:rPr>
              <a:t>! </a:t>
            </a:r>
            <a:endParaRPr lang="el-GR" sz="19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l-GR" sz="18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800" b="1" dirty="0">
                <a:solidFill>
                  <a:srgbClr val="FF0000"/>
                </a:solidFill>
              </a:rPr>
              <a:t>Να θυμάστε: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l-GR" sz="18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Αναπήδηση από τα 2 πόδια στα 2 πόδια.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l-GR" sz="18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Αναπήδηση </a:t>
            </a:r>
            <a:r>
              <a:rPr lang="el-GR" sz="1800" u="sng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ΜΟΝΟ</a:t>
            </a:r>
            <a:r>
              <a:rPr lang="el-GR" sz="18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μέσα στο κάθε τετράγωνο και όχι έξω από αυτό ή πάνω στις γραμμές του.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l-GR" sz="18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Ομαλή προσγείωση.</a:t>
            </a:r>
            <a:endParaRPr lang="el-GR" sz="1800" b="1" dirty="0"/>
          </a:p>
          <a:p>
            <a:pPr marL="0" lvl="0" indent="0" algn="just">
              <a:buNone/>
            </a:pPr>
            <a:endParaRPr lang="el-GR" sz="1800" dirty="0"/>
          </a:p>
          <a:p>
            <a:pPr marL="0" lvl="0" indent="0">
              <a:buNone/>
            </a:pPr>
            <a:r>
              <a:rPr lang="el-GR" sz="1800" b="1" dirty="0">
                <a:solidFill>
                  <a:srgbClr val="FF0000"/>
                </a:solidFill>
              </a:rPr>
              <a:t>Κανόνες: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1800" b="1" dirty="0"/>
              <a:t>Ξεκινούμε από το κεντρικό τετράγωνο και ακολουθούμε τη σειρά                  </a:t>
            </a:r>
            <a:r>
              <a:rPr lang="el-GR" sz="2000" b="1" dirty="0"/>
              <a:t>0→1→0→2→0→3→0→ 4</a:t>
            </a:r>
            <a:r>
              <a:rPr lang="el-GR" sz="2000" dirty="0"/>
              <a:t> </a:t>
            </a:r>
            <a:r>
              <a:rPr lang="el-GR" sz="2000" b="1" dirty="0"/>
              <a:t>→0</a:t>
            </a:r>
          </a:p>
          <a:p>
            <a:pPr marL="0" indent="0" algn="just">
              <a:buNone/>
            </a:pPr>
            <a:endParaRPr lang="el-GR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4</a:t>
            </a:fld>
            <a:endParaRPr lang="el-GR"/>
          </a:p>
        </p:txBody>
      </p:sp>
      <p:sp>
        <p:nvSpPr>
          <p:cNvPr id="23" name="Footer Placeholder 3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29053" y="1433369"/>
            <a:ext cx="39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Α.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036381" y="4322998"/>
            <a:ext cx="411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Β.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64018" y="686288"/>
            <a:ext cx="4023922" cy="400110"/>
          </a:xfrm>
          <a:prstGeom prst="rect">
            <a:avLst/>
          </a:prstGeom>
          <a:ln w="53975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l-GR" b="1" dirty="0"/>
              <a:t> </a:t>
            </a:r>
            <a:r>
              <a:rPr lang="el-GR" sz="2000" b="1" dirty="0">
                <a:solidFill>
                  <a:srgbClr val="FF0000"/>
                </a:solidFill>
              </a:rPr>
              <a:t>Σταυρός Αναπήδησης με Αριθμούς </a:t>
            </a:r>
            <a:endParaRPr lang="el-GR" sz="2000" dirty="0"/>
          </a:p>
        </p:txBody>
      </p:sp>
      <p:sp>
        <p:nvSpPr>
          <p:cNvPr id="61" name="Rectangle 60"/>
          <p:cNvSpPr/>
          <p:nvPr/>
        </p:nvSpPr>
        <p:spPr>
          <a:xfrm>
            <a:off x="5191730" y="3665233"/>
            <a:ext cx="5222968" cy="400110"/>
          </a:xfrm>
          <a:prstGeom prst="rect">
            <a:avLst/>
          </a:prstGeom>
          <a:ln w="50800"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l-GR" b="1" dirty="0"/>
              <a:t> </a:t>
            </a:r>
            <a:r>
              <a:rPr lang="el-GR" sz="2000" b="1" dirty="0">
                <a:solidFill>
                  <a:srgbClr val="FF0000"/>
                </a:solidFill>
              </a:rPr>
              <a:t>Σταυρός Αναπήδησης με Σημεία του Ορίζοντα </a:t>
            </a:r>
            <a:endParaRPr lang="el-GR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8907417" y="2142179"/>
            <a:ext cx="30145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l-GR" b="1" dirty="0"/>
              <a:t>Σειρά αλμάτων:</a:t>
            </a:r>
          </a:p>
          <a:p>
            <a:r>
              <a:rPr lang="el-GR" b="1" dirty="0"/>
              <a:t>0→1→0→2→0→3→0→ 4</a:t>
            </a:r>
            <a:r>
              <a:rPr lang="el-GR" dirty="0"/>
              <a:t> </a:t>
            </a:r>
            <a:r>
              <a:rPr lang="el-GR" b="1" dirty="0"/>
              <a:t>→0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069954" y="1116857"/>
            <a:ext cx="2454499" cy="2413515"/>
            <a:chOff x="8598830" y="2356531"/>
            <a:chExt cx="2454499" cy="2413515"/>
          </a:xfrm>
        </p:grpSpPr>
        <p:grpSp>
          <p:nvGrpSpPr>
            <p:cNvPr id="63" name="Group 62"/>
            <p:cNvGrpSpPr/>
            <p:nvPr/>
          </p:nvGrpSpPr>
          <p:grpSpPr>
            <a:xfrm>
              <a:off x="8598830" y="2387452"/>
              <a:ext cx="2454499" cy="2382594"/>
              <a:chOff x="8715240" y="1790162"/>
              <a:chExt cx="2454499" cy="2382594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64" name="Group 63"/>
            <p:cNvGrpSpPr/>
            <p:nvPr/>
          </p:nvGrpSpPr>
          <p:grpSpPr>
            <a:xfrm>
              <a:off x="8779031" y="2356531"/>
              <a:ext cx="2147584" cy="2317496"/>
              <a:chOff x="8779031" y="2356531"/>
              <a:chExt cx="2147584" cy="2317496"/>
            </a:xfrm>
          </p:grpSpPr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67422" y="3489656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96484" y="2683685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79031" y="3511503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68" name="Picture 6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96485" y="4349425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69" name="Picture 68"/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70" name="TextBox 69"/>
              <p:cNvSpPr txBox="1"/>
              <p:nvPr/>
            </p:nvSpPr>
            <p:spPr>
              <a:xfrm>
                <a:off x="9708169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0501394" y="316059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881127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9668573" y="235653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9692970" y="4031088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75" name="Left-Right Arrow 74"/>
              <p:cNvSpPr/>
              <p:nvPr/>
            </p:nvSpPr>
            <p:spPr>
              <a:xfrm>
                <a:off x="10099575" y="3579315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" name="Left-Right Arrow 75"/>
              <p:cNvSpPr/>
              <p:nvPr/>
            </p:nvSpPr>
            <p:spPr>
              <a:xfrm>
                <a:off x="9259382" y="3578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7" name="Left-Right Arrow 76"/>
              <p:cNvSpPr/>
              <p:nvPr/>
            </p:nvSpPr>
            <p:spPr>
              <a:xfrm rot="16200000">
                <a:off x="9682613" y="3874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8" name="Left-Right Arrow 77"/>
              <p:cNvSpPr/>
              <p:nvPr/>
            </p:nvSpPr>
            <p:spPr>
              <a:xfrm rot="16200000">
                <a:off x="9671506" y="302307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86" name="Up-Down Arrow 85"/>
          <p:cNvSpPr/>
          <p:nvPr/>
        </p:nvSpPr>
        <p:spPr>
          <a:xfrm>
            <a:off x="9839841" y="4754434"/>
            <a:ext cx="119269" cy="29175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87" name="Group 86"/>
          <p:cNvGrpSpPr/>
          <p:nvPr/>
        </p:nvGrpSpPr>
        <p:grpSpPr>
          <a:xfrm>
            <a:off x="8971646" y="4091386"/>
            <a:ext cx="2454499" cy="2460169"/>
            <a:chOff x="8610600" y="2356531"/>
            <a:chExt cx="2454499" cy="2460169"/>
          </a:xfrm>
        </p:grpSpPr>
        <p:grpSp>
          <p:nvGrpSpPr>
            <p:cNvPr id="89" name="Group 88"/>
            <p:cNvGrpSpPr/>
            <p:nvPr/>
          </p:nvGrpSpPr>
          <p:grpSpPr>
            <a:xfrm>
              <a:off x="8610600" y="2434106"/>
              <a:ext cx="2454499" cy="2382594"/>
              <a:chOff x="8715240" y="1790162"/>
              <a:chExt cx="2454499" cy="2382594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05" name="Group 104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106" name="Rectangle 105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90" name="Group 89"/>
            <p:cNvGrpSpPr/>
            <p:nvPr/>
          </p:nvGrpSpPr>
          <p:grpSpPr>
            <a:xfrm>
              <a:off x="8816499" y="2356531"/>
              <a:ext cx="2107719" cy="2297282"/>
              <a:chOff x="8816499" y="2356531"/>
              <a:chExt cx="2107719" cy="2297282"/>
            </a:xfrm>
          </p:grpSpPr>
          <p:pic>
            <p:nvPicPr>
              <p:cNvPr id="91" name="Picture 9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65025" y="3464417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92" name="Picture 9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8253" y="2648287"/>
                <a:ext cx="459193" cy="431878"/>
              </a:xfrm>
              <a:prstGeom prst="rect">
                <a:avLst/>
              </a:prstGeom>
            </p:spPr>
          </p:pic>
          <p:pic>
            <p:nvPicPr>
              <p:cNvPr id="93" name="Picture 9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16499" y="3450223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94" name="Picture 9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08253" y="4329211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95" name="Picture 94"/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96" name="TextBox 95"/>
              <p:cNvSpPr txBox="1"/>
              <p:nvPr/>
            </p:nvSpPr>
            <p:spPr>
              <a:xfrm>
                <a:off x="9708169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0501394" y="316059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Α</a:t>
                </a: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8881127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Δ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9668573" y="235653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Β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9668573" y="403119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rgbClr val="FF0000"/>
                    </a:solidFill>
                  </a:rPr>
                  <a:t>Ν</a:t>
                </a:r>
              </a:p>
            </p:txBody>
          </p:sp>
          <p:sp>
            <p:nvSpPr>
              <p:cNvPr id="101" name="Left-Right Arrow 100"/>
              <p:cNvSpPr/>
              <p:nvPr/>
            </p:nvSpPr>
            <p:spPr>
              <a:xfrm>
                <a:off x="10101621" y="3540017"/>
                <a:ext cx="335951" cy="139617"/>
              </a:xfrm>
              <a:prstGeom prst="left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" name="Left-Right Arrow 101"/>
              <p:cNvSpPr/>
              <p:nvPr/>
            </p:nvSpPr>
            <p:spPr>
              <a:xfrm>
                <a:off x="9276631" y="3540017"/>
                <a:ext cx="344931" cy="127399"/>
              </a:xfrm>
              <a:prstGeom prst="left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" name="Up-Down Arrow 102"/>
              <p:cNvSpPr/>
              <p:nvPr/>
            </p:nvSpPr>
            <p:spPr>
              <a:xfrm>
                <a:off x="9778214" y="3793510"/>
                <a:ext cx="119269" cy="291757"/>
              </a:xfrm>
              <a:prstGeom prst="up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88" name="4-Point Star 87"/>
          <p:cNvSpPr/>
          <p:nvPr/>
        </p:nvSpPr>
        <p:spPr>
          <a:xfrm>
            <a:off x="9494860" y="3611544"/>
            <a:ext cx="170459" cy="190041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0" name="TextBox 109"/>
          <p:cNvSpPr txBox="1"/>
          <p:nvPr/>
        </p:nvSpPr>
        <p:spPr>
          <a:xfrm>
            <a:off x="5387389" y="5106646"/>
            <a:ext cx="31370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l-GR" b="1" dirty="0"/>
              <a:t>Σειρά αλμάτων:</a:t>
            </a:r>
          </a:p>
          <a:p>
            <a:r>
              <a:rPr lang="el-GR" b="1" dirty="0"/>
              <a:t>0→Β→0→Ν→0→Α→0→ Δ</a:t>
            </a:r>
            <a:r>
              <a:rPr lang="el-GR" dirty="0"/>
              <a:t> </a:t>
            </a:r>
            <a:r>
              <a:rPr lang="el-GR" b="1" dirty="0"/>
              <a:t>→0</a:t>
            </a:r>
          </a:p>
        </p:txBody>
      </p:sp>
    </p:spTree>
    <p:extLst>
      <p:ext uri="{BB962C8B-B14F-4D97-AF65-F5344CB8AC3E}">
        <p14:creationId xmlns:p14="http://schemas.microsoft.com/office/powerpoint/2010/main" val="121994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5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519706" y="2148469"/>
            <a:ext cx="6730285" cy="2957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Τροχάδην 3 συνεχόμενες φορές,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μπροστά πίσω κατά μήκος του σταυρού!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Πλάγιο γκάλοπ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συνεχόμενες φορές,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μπροστά πίσω κατά μήκος του σταυρού!</a:t>
            </a: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AutoNum type="arabicPeriod" startAt="3"/>
            </a:pPr>
            <a:r>
              <a:rPr lang="el-GR" sz="1600" b="1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Σκίπινγκ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συνεχόμενες φορές,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μπροστά πίσω κατά μήκος του σταυρού! 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l-GR" sz="16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Διατάσεις </a:t>
            </a:r>
            <a:r>
              <a:rPr lang="el-G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κυρίως των ποδιών</a:t>
            </a:r>
            <a:r>
              <a:rPr lang="el-GR" sz="16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l-GR" sz="14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9706" y="1267937"/>
            <a:ext cx="8497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Ξεκινάμε!...Ώρα για Προετοιμασία του σώματος!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</a:t>
            </a:r>
            <a:endParaRPr lang="el-GR" sz="1400" b="1" dirty="0">
              <a:solidFill>
                <a:srgbClr val="7030A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5736" y="233499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787461" y="2333153"/>
            <a:ext cx="2454499" cy="2413515"/>
            <a:chOff x="8598830" y="2356531"/>
            <a:chExt cx="2454499" cy="2413515"/>
          </a:xfrm>
        </p:grpSpPr>
        <p:grpSp>
          <p:nvGrpSpPr>
            <p:cNvPr id="19" name="Group 18"/>
            <p:cNvGrpSpPr/>
            <p:nvPr/>
          </p:nvGrpSpPr>
          <p:grpSpPr>
            <a:xfrm>
              <a:off x="8598830" y="2387452"/>
              <a:ext cx="2454499" cy="2382594"/>
              <a:chOff x="8715240" y="1790162"/>
              <a:chExt cx="2454499" cy="2382594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9530366" y="3387144"/>
                <a:ext cx="824248" cy="78561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38" name="Group 37"/>
              <p:cNvGrpSpPr/>
              <p:nvPr/>
            </p:nvGrpSpPr>
            <p:grpSpPr>
              <a:xfrm>
                <a:off x="8715240" y="1790162"/>
                <a:ext cx="2454499" cy="1571224"/>
                <a:chOff x="8724363" y="1815920"/>
                <a:chExt cx="2454499" cy="157122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530366" y="2601532"/>
                  <a:ext cx="824248" cy="785612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10354614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9530366" y="1815920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8724363" y="2601532"/>
                  <a:ext cx="824248" cy="785612"/>
                </a:xfrm>
                <a:prstGeom prst="rect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0" name="Group 19"/>
            <p:cNvGrpSpPr/>
            <p:nvPr/>
          </p:nvGrpSpPr>
          <p:grpSpPr>
            <a:xfrm>
              <a:off x="8779031" y="2356531"/>
              <a:ext cx="2147584" cy="2317496"/>
              <a:chOff x="8779031" y="2356531"/>
              <a:chExt cx="2147584" cy="2317496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467422" y="3489656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596484" y="2683685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8779031" y="3511503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26" name="Picture 2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596485" y="4349425"/>
                <a:ext cx="459193" cy="324602"/>
              </a:xfrm>
              <a:prstGeom prst="rect">
                <a:avLst/>
              </a:prstGeom>
            </p:spPr>
          </p:pic>
          <p:pic>
            <p:nvPicPr>
              <p:cNvPr id="27" name="Picture 26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40747" y="3494935"/>
                <a:ext cx="414931" cy="294084"/>
              </a:xfrm>
              <a:prstGeom prst="rect">
                <a:avLst/>
              </a:prstGeom>
            </p:spPr>
          </p:pic>
          <p:sp>
            <p:nvSpPr>
              <p:cNvPr id="28" name="TextBox 27"/>
              <p:cNvSpPr txBox="1"/>
              <p:nvPr/>
            </p:nvSpPr>
            <p:spPr>
              <a:xfrm>
                <a:off x="9708169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0501394" y="316059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8881127" y="3158467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9668573" y="2356531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9692970" y="4031088"/>
                <a:ext cx="3592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3" name="Left-Right Arrow 32"/>
              <p:cNvSpPr/>
              <p:nvPr/>
            </p:nvSpPr>
            <p:spPr>
              <a:xfrm>
                <a:off x="10099575" y="3579315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4" name="Left-Right Arrow 33"/>
              <p:cNvSpPr/>
              <p:nvPr/>
            </p:nvSpPr>
            <p:spPr>
              <a:xfrm>
                <a:off x="9259382" y="3578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5" name="Left-Right Arrow 34"/>
              <p:cNvSpPr/>
              <p:nvPr/>
            </p:nvSpPr>
            <p:spPr>
              <a:xfrm rot="16200000">
                <a:off x="9682613" y="387474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6" name="Left-Right Arrow 35"/>
              <p:cNvSpPr/>
              <p:nvPr/>
            </p:nvSpPr>
            <p:spPr>
              <a:xfrm rot="16200000">
                <a:off x="9671506" y="3023079"/>
                <a:ext cx="332687" cy="126456"/>
              </a:xfrm>
              <a:prstGeom prst="leftRightArrow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cxnSp>
        <p:nvCxnSpPr>
          <p:cNvPr id="6" name="Straight Arrow Connector 5"/>
          <p:cNvCxnSpPr/>
          <p:nvPr/>
        </p:nvCxnSpPr>
        <p:spPr>
          <a:xfrm flipV="1">
            <a:off x="7353837" y="2148469"/>
            <a:ext cx="12878" cy="28098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65990" y="2074642"/>
            <a:ext cx="369332" cy="28837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l-GR" sz="1200" dirty="0"/>
              <a:t>ΜΕΤΑΚΙΝΗΣΗ ΚΑΤΆ ΜΗΚΟΥΣ ΤΟΥ ΣΤΑΥΡΟΥ</a:t>
            </a:r>
          </a:p>
        </p:txBody>
      </p:sp>
    </p:spTree>
    <p:extLst>
      <p:ext uri="{BB962C8B-B14F-4D97-AF65-F5344CB8AC3E}">
        <p14:creationId xmlns:p14="http://schemas.microsoft.com/office/powerpoint/2010/main" val="231143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6</a:t>
            </a:fld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1488886" y="1004583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Ξεκινάμε τις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46" name="Rectangle 45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Line Callout 1 25"/>
          <p:cNvSpPr/>
          <p:nvPr/>
        </p:nvSpPr>
        <p:spPr>
          <a:xfrm>
            <a:off x="5758378" y="1069177"/>
            <a:ext cx="5380326" cy="1323577"/>
          </a:xfrm>
          <a:prstGeom prst="borderCallout1">
            <a:avLst>
              <a:gd name="adj1" fmla="val 18750"/>
              <a:gd name="adj2" fmla="val -8333"/>
              <a:gd name="adj3" fmla="val 60298"/>
              <a:gd name="adj4" fmla="val -26954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solidFill>
                  <a:srgbClr val="7030A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Κάνουμε εξάσκηση στο Σταυρό Αναπήδησης και </a:t>
            </a:r>
            <a:r>
              <a:rPr lang="el-GR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λέμε τη σειρά των αριθμών ή των Σημείων του Ορίζοντα </a:t>
            </a:r>
            <a:r>
              <a:rPr lang="el-GR" sz="14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για να διαπιστώσουμε αν ακολουθούμε τη σωστή σειρά.</a:t>
            </a:r>
          </a:p>
        </p:txBody>
      </p:sp>
      <p:sp>
        <p:nvSpPr>
          <p:cNvPr id="27" name="Rounded Rectangular Callout 26"/>
          <p:cNvSpPr/>
          <p:nvPr/>
        </p:nvSpPr>
        <p:spPr>
          <a:xfrm>
            <a:off x="848578" y="3781459"/>
            <a:ext cx="3039414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</a:t>
            </a:r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algn="ctr"/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</a:t>
            </a:r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σ</a:t>
            </a:r>
            <a:r>
              <a:rPr lang="el-GR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ταυρό αναπήδησης!</a:t>
            </a:r>
            <a:r>
              <a:rPr lang="el-GR" sz="12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4576293" y="3781459"/>
            <a:ext cx="3039414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2</a:t>
            </a:r>
          </a:p>
          <a:p>
            <a:pPr algn="ctr"/>
            <a:endParaRPr lang="el-GR" sz="1600" b="1" u="sng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2 συνεχόμενους σταυρούς αναπήδησης!</a:t>
            </a:r>
            <a:r>
              <a:rPr lang="el-GR" sz="12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8273858" y="3853801"/>
            <a:ext cx="3079942" cy="2109687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3 </a:t>
            </a: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4 συνεχόμενους σταυρούς αναπήδησης!</a:t>
            </a:r>
            <a:r>
              <a:rPr lang="el-GR" sz="12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269642" y="1177867"/>
            <a:ext cx="2971978" cy="2346948"/>
            <a:chOff x="1289500" y="1344218"/>
            <a:chExt cx="2971978" cy="2346948"/>
          </a:xfrm>
        </p:grpSpPr>
        <p:pic>
          <p:nvPicPr>
            <p:cNvPr id="25" name="Picture 2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7" y="1344218"/>
              <a:ext cx="2870561" cy="1819335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 flipV="1">
              <a:off x="1462109" y="3053538"/>
              <a:ext cx="2311400" cy="496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1289500" y="2712558"/>
              <a:ext cx="2290112" cy="40541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309156" y="2675402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1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072785" y="3026141"/>
              <a:ext cx="420441" cy="6650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39192" y="2717027"/>
              <a:ext cx="234317" cy="280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1841680" y="2665927"/>
              <a:ext cx="244697" cy="3863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63479" y="2610178"/>
              <a:ext cx="281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4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H="1" flipV="1">
              <a:off x="1289500" y="3112171"/>
              <a:ext cx="199980" cy="4603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712177" y="3112171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74519" y="3284205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3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857326" y="2839844"/>
              <a:ext cx="464710" cy="563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5372012" y="2748914"/>
            <a:ext cx="5380326" cy="30777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l-GR" sz="1400" b="1" dirty="0"/>
              <a:t>Κάνουμε 1 λεπτό διάλειμμα και μετά πάμε στο επόμενο επίπεδο!</a:t>
            </a:r>
          </a:p>
        </p:txBody>
      </p:sp>
    </p:spTree>
    <p:extLst>
      <p:ext uri="{BB962C8B-B14F-4D97-AF65-F5344CB8AC3E}">
        <p14:creationId xmlns:p14="http://schemas.microsoft.com/office/powerpoint/2010/main" val="218110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Ομάδα Φυσικής Αγωγής ΥΠΠΑΝ, ΔΗΜΟΤΙΚΗ ΕΚΠΑΙΔΕΥΣΗ                                                              Απρίλιος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7</a:t>
            </a:fld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819239" y="940187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Συνεχίζουμε σε πιο δύσκολες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46" name="Rectangle 45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Line Callout 1 25"/>
          <p:cNvSpPr/>
          <p:nvPr/>
        </p:nvSpPr>
        <p:spPr>
          <a:xfrm>
            <a:off x="5583695" y="1548355"/>
            <a:ext cx="5380326" cy="759853"/>
          </a:xfrm>
          <a:prstGeom prst="borderCallout1">
            <a:avLst>
              <a:gd name="adj1" fmla="val 18750"/>
              <a:gd name="adj2" fmla="val -8333"/>
              <a:gd name="adj3" fmla="val 77832"/>
              <a:gd name="adj4" fmla="val -25756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4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Χρειάζομαι Συγκέντρωση και Ρυθμό τώρα για να τα καταφέρω!</a:t>
            </a:r>
          </a:p>
        </p:txBody>
      </p:sp>
      <p:sp>
        <p:nvSpPr>
          <p:cNvPr id="27" name="Rounded Rectangular Callout 26"/>
          <p:cNvSpPr/>
          <p:nvPr/>
        </p:nvSpPr>
        <p:spPr>
          <a:xfrm>
            <a:off x="848578" y="3781459"/>
            <a:ext cx="3039414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4</a:t>
            </a:r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</a:t>
            </a:r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 συνεχόμενους σταυρούς αναπήδησης</a:t>
            </a:r>
            <a:endParaRPr lang="el-G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4576293" y="3781459"/>
            <a:ext cx="3039414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5</a:t>
            </a: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8 συνεχόμενους σταυρούς αναπήδησης</a:t>
            </a:r>
            <a:endParaRPr lang="el-G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8273858" y="3853801"/>
            <a:ext cx="3079942" cy="2109687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</a:t>
            </a:r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Κάνουμε 10 συνεχόμενους σταυρούς αναπήδησης</a:t>
            </a:r>
            <a:endParaRPr lang="el-G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269642" y="1177867"/>
            <a:ext cx="2971978" cy="2346948"/>
            <a:chOff x="1289500" y="1344218"/>
            <a:chExt cx="2971978" cy="2346948"/>
          </a:xfrm>
        </p:grpSpPr>
        <p:pic>
          <p:nvPicPr>
            <p:cNvPr id="25" name="Picture 2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7" y="1344218"/>
              <a:ext cx="2870561" cy="1819335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 flipV="1">
              <a:off x="1462109" y="3053538"/>
              <a:ext cx="2311400" cy="496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1289500" y="2712558"/>
              <a:ext cx="2290112" cy="40541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309156" y="2675402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1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072785" y="3026141"/>
              <a:ext cx="420441" cy="6650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39192" y="2717027"/>
              <a:ext cx="234317" cy="280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1841680" y="2665927"/>
              <a:ext cx="244697" cy="3863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63479" y="2610178"/>
              <a:ext cx="281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4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H="1" flipV="1">
              <a:off x="1289500" y="3112171"/>
              <a:ext cx="199980" cy="4603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712177" y="3112171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74519" y="3284205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3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857326" y="2839844"/>
              <a:ext cx="464710" cy="563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5583695" y="2546207"/>
            <a:ext cx="5380326" cy="30777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/>
              <a:t>Κάνουμε 1 λεπτό διάλειμμα και μετά πάμε στο επόμενο επίπεδο!</a:t>
            </a:r>
          </a:p>
        </p:txBody>
      </p:sp>
    </p:spTree>
    <p:extLst>
      <p:ext uri="{BB962C8B-B14F-4D97-AF65-F5344CB8AC3E}">
        <p14:creationId xmlns:p14="http://schemas.microsoft.com/office/powerpoint/2010/main" val="2350613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8</a:t>
            </a:fld>
            <a:endParaRPr lang="el-GR" dirty="0"/>
          </a:p>
        </p:txBody>
      </p:sp>
      <p:sp>
        <p:nvSpPr>
          <p:cNvPr id="46" name="Rectangle 45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522035" y="3838015"/>
            <a:ext cx="3381426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</a:t>
            </a:r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</a:p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Κάνουμε όσους συνεχόμενους σταυρούς αναπήδησης μπορούμε σε 30 δευτερόλεπτα!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b="1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Σημειώνουμε σε ένα χαρτί την προσπάθειά μας</a:t>
            </a:r>
            <a:r>
              <a:rPr lang="el-GR" sz="1600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l-GR" sz="1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l-GR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endParaRPr lang="el-GR" sz="2000" b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4622848" y="3683767"/>
            <a:ext cx="3318116" cy="2364482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</a:t>
            </a:r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Ξανακάνουμε όσους συνεχόμενους σταυρούς αναπήδησης μπορούμε σε 30 δευτερόλεπτα!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b="1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Σημειώνουμε σε ένα χαρτί την προσπάθειά μας</a:t>
            </a:r>
            <a:r>
              <a:rPr lang="el-GR" sz="1600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l-GR" sz="1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l-GR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l-GR" sz="2000" b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269642" y="1177867"/>
            <a:ext cx="2971978" cy="2346948"/>
            <a:chOff x="1289500" y="1344218"/>
            <a:chExt cx="2971978" cy="2346948"/>
          </a:xfrm>
        </p:grpSpPr>
        <p:pic>
          <p:nvPicPr>
            <p:cNvPr id="25" name="Picture 2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7" y="1344218"/>
              <a:ext cx="2870561" cy="1819335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 flipV="1">
              <a:off x="1462109" y="3053538"/>
              <a:ext cx="2311400" cy="496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1289500" y="2712558"/>
              <a:ext cx="2290112" cy="40541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309156" y="2675402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1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072785" y="3026141"/>
              <a:ext cx="420441" cy="6650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39192" y="2717027"/>
              <a:ext cx="234317" cy="280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1841680" y="2665927"/>
              <a:ext cx="244697" cy="3863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63479" y="2610178"/>
              <a:ext cx="281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4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H="1" flipV="1">
              <a:off x="1289500" y="3112171"/>
              <a:ext cx="199980" cy="4603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712177" y="3112171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74519" y="3284205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3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857326" y="2839844"/>
              <a:ext cx="464710" cy="563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5463237" y="2588043"/>
            <a:ext cx="5380326" cy="30777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400" dirty="0"/>
              <a:t>Κάνουμε 1 λεπτό διάλειμμα και μετά πάμε στο επόμενο επίπεδο!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578" y="872781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Συνεχίζουμε σε πιο δύσκολες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29" name="Line Callout 1 28"/>
          <p:cNvSpPr/>
          <p:nvPr/>
        </p:nvSpPr>
        <p:spPr>
          <a:xfrm>
            <a:off x="5463237" y="1478432"/>
            <a:ext cx="5380326" cy="759853"/>
          </a:xfrm>
          <a:prstGeom prst="borderCallout1">
            <a:avLst>
              <a:gd name="adj1" fmla="val 18750"/>
              <a:gd name="adj2" fmla="val -8333"/>
              <a:gd name="adj3" fmla="val 77832"/>
              <a:gd name="adj4" fmla="val -25756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4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Χρειάζομαι Συγκέντρωση και Ρυθμό τώρα για να τα καταφέρω!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8566991" y="3838015"/>
            <a:ext cx="3231964" cy="2210234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ΑΠΟΤΕΛΕΣΜΑ</a:t>
            </a:r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Διαλέγουμε μια πράξη (+, -, Χ, :) και λέμε γρήγορα το αποτέλεσμα!</a:t>
            </a:r>
          </a:p>
          <a:p>
            <a:pPr algn="ctr"/>
            <a:endParaRPr lang="el-GR" sz="16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el-GR" sz="24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          Β       ν</a:t>
            </a: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063487" y="4044284"/>
            <a:ext cx="356265" cy="1797696"/>
            <a:chOff x="4241620" y="4022383"/>
            <a:chExt cx="356265" cy="1797696"/>
          </a:xfrm>
        </p:grpSpPr>
        <p:sp>
          <p:nvSpPr>
            <p:cNvPr id="3" name="Plus 2"/>
            <p:cNvSpPr/>
            <p:nvPr/>
          </p:nvSpPr>
          <p:spPr>
            <a:xfrm>
              <a:off x="4241620" y="4022383"/>
              <a:ext cx="329829" cy="381863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Minus 5"/>
            <p:cNvSpPr/>
            <p:nvPr/>
          </p:nvSpPr>
          <p:spPr>
            <a:xfrm>
              <a:off x="4268056" y="4577874"/>
              <a:ext cx="329829" cy="311093"/>
            </a:xfrm>
            <a:prstGeom prst="mathMin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Multiply 6"/>
            <p:cNvSpPr/>
            <p:nvPr/>
          </p:nvSpPr>
          <p:spPr>
            <a:xfrm>
              <a:off x="4284690" y="4917514"/>
              <a:ext cx="256311" cy="507723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Division 9"/>
            <p:cNvSpPr/>
            <p:nvPr/>
          </p:nvSpPr>
          <p:spPr>
            <a:xfrm>
              <a:off x="4268056" y="5523368"/>
              <a:ext cx="305867" cy="296711"/>
            </a:xfrm>
            <a:prstGeom prst="mathDivid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9855519" y="5460944"/>
            <a:ext cx="253362" cy="1928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Equal 11"/>
          <p:cNvSpPr/>
          <p:nvPr/>
        </p:nvSpPr>
        <p:spPr>
          <a:xfrm>
            <a:off x="10546901" y="5404398"/>
            <a:ext cx="296662" cy="296711"/>
          </a:xfrm>
          <a:prstGeom prst="mathEqua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5" name="Equal 34"/>
          <p:cNvSpPr/>
          <p:nvPr/>
        </p:nvSpPr>
        <p:spPr>
          <a:xfrm>
            <a:off x="8086107" y="4813219"/>
            <a:ext cx="296662" cy="296711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9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Ομάδα Φυσικής Αγωγής ΥΠΠΑΝ, ΔΗΜΟΤΙΚΗ ΕΚΠΑΙΔΕΥΣΗ                                                              Απρίλιος 2020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878EC-431D-4636-84CC-6AEC5A87827F}" type="slidenum">
              <a:rPr lang="el-GR" smtClean="0"/>
              <a:t>9</a:t>
            </a:fld>
            <a:endParaRPr lang="el-GR" dirty="0"/>
          </a:p>
        </p:txBody>
      </p:sp>
      <p:sp>
        <p:nvSpPr>
          <p:cNvPr id="46" name="Rectangle 45"/>
          <p:cNvSpPr/>
          <p:nvPr/>
        </p:nvSpPr>
        <p:spPr>
          <a:xfrm>
            <a:off x="456520" y="154214"/>
            <a:ext cx="11340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Φυσική Δραστηριότητα                                             Δ΄, Ε΄, </a:t>
            </a:r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</a:t>
            </a:r>
            <a:r>
              <a:rPr lang="el-GR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΄τάξη</a:t>
            </a:r>
            <a:endParaRPr lang="el-G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522035" y="3838015"/>
            <a:ext cx="3381426" cy="2210234"/>
          </a:xfrm>
          <a:prstGeom prst="wedgeRoundRectCallout">
            <a:avLst>
              <a:gd name="adj1" fmla="val -50336"/>
              <a:gd name="adj2" fmla="val -10659"/>
              <a:gd name="adj3" fmla="val 16667"/>
            </a:avLst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</a:t>
            </a:r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</a:p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Κάνουμε όσους συνεχόμενους σταυρούς αναπήδησης μπορούμε σε 1 λεπτό!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b="1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Σημειώνουμε σε ένα χαρτί την προσπάθειά μας</a:t>
            </a:r>
            <a:r>
              <a:rPr lang="el-GR" sz="1600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l-GR" sz="1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l-GR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endParaRPr lang="el-GR" sz="2000" b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4622848" y="3683767"/>
            <a:ext cx="3318116" cy="2364482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ΕΠΙΠΕΔΟ 10</a:t>
            </a: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Ξανακάνουμε όσους συνεχόμενους σταυρούς αναπήδησης μπορούμε </a:t>
            </a:r>
            <a:r>
              <a:rPr lang="el-GR" sz="1600" b="1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σε 1 λεπτό! </a:t>
            </a:r>
            <a:endParaRPr lang="el-GR" sz="1600" b="1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b="1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Σημειώνουμε σε ένα χαρτί την προσπάθειά μας</a:t>
            </a:r>
            <a:r>
              <a:rPr lang="el-GR" sz="1600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l-GR" sz="1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l-GR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l-GR" sz="2000" b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269642" y="1177867"/>
            <a:ext cx="2971978" cy="2346948"/>
            <a:chOff x="1289500" y="1344218"/>
            <a:chExt cx="2971978" cy="2346948"/>
          </a:xfrm>
        </p:grpSpPr>
        <p:pic>
          <p:nvPicPr>
            <p:cNvPr id="25" name="Picture 2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7" y="1344218"/>
              <a:ext cx="2870561" cy="1819335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 flipV="1">
              <a:off x="1462109" y="3053538"/>
              <a:ext cx="2311400" cy="496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1289500" y="2712558"/>
              <a:ext cx="2290112" cy="40541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309156" y="2675402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1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072785" y="3026141"/>
              <a:ext cx="420441" cy="6650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39192" y="2717027"/>
              <a:ext cx="234317" cy="280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1841680" y="2665927"/>
              <a:ext cx="244697" cy="3863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63479" y="2610178"/>
              <a:ext cx="281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4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H="1" flipV="1">
              <a:off x="1289500" y="3112171"/>
              <a:ext cx="199980" cy="4603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712177" y="3112171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74519" y="3284205"/>
              <a:ext cx="2704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3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857326" y="2839844"/>
              <a:ext cx="464710" cy="5639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5463237" y="2588043"/>
            <a:ext cx="5380326" cy="30777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400" dirty="0"/>
              <a:t>Κάνουμε 1 λεπτό διάλειμμα και μετά πάμε στο επόμενο επίπεδο!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578" y="872781"/>
            <a:ext cx="10856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</a:rPr>
              <a:t>Συνεχίζουμε σε πιο δύσκολες αποστολές!</a:t>
            </a:r>
            <a:r>
              <a:rPr lang="en-US" sz="2000" b="1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l-GR" sz="2000" b="1" dirty="0">
                <a:solidFill>
                  <a:srgbClr val="FF0000"/>
                </a:solidFill>
              </a:rPr>
              <a:t>                 </a:t>
            </a:r>
            <a:r>
              <a:rPr lang="en-US" sz="2000" b="1" dirty="0">
                <a:solidFill>
                  <a:srgbClr val="FF0000"/>
                </a:solidFill>
              </a:rPr>
              <a:t>        </a:t>
            </a:r>
            <a:endParaRPr lang="el-GR" sz="1400" b="1" dirty="0"/>
          </a:p>
        </p:txBody>
      </p:sp>
      <p:sp>
        <p:nvSpPr>
          <p:cNvPr id="29" name="Line Callout 1 28"/>
          <p:cNvSpPr/>
          <p:nvPr/>
        </p:nvSpPr>
        <p:spPr>
          <a:xfrm>
            <a:off x="5463237" y="1478432"/>
            <a:ext cx="5380326" cy="759853"/>
          </a:xfrm>
          <a:prstGeom prst="borderCallout1">
            <a:avLst>
              <a:gd name="adj1" fmla="val 18750"/>
              <a:gd name="adj2" fmla="val -8333"/>
              <a:gd name="adj3" fmla="val 77832"/>
              <a:gd name="adj4" fmla="val -25756"/>
            </a:avLst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4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Χρειάζομαι Συγκέντρωση και Ρυθμό τώρα για να τα καταφέρω!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8566991" y="3838015"/>
            <a:ext cx="3231964" cy="2210234"/>
          </a:xfrm>
          <a:prstGeom prst="wedgeRoundRectCallout">
            <a:avLst>
              <a:gd name="adj1" fmla="val -50244"/>
              <a:gd name="adj2" fmla="val -2928"/>
              <a:gd name="adj3" fmla="val 16667"/>
            </a:avLst>
          </a:prstGeom>
          <a:noFill/>
          <a:ln w="38100">
            <a:solidFill>
              <a:srgbClr val="50B052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l-GR" sz="1600" b="1" u="sng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ΑΠΟΤΕΛΕΣΜΑ</a:t>
            </a:r>
            <a:endParaRPr lang="el-GR" sz="1600" b="1" u="sng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Διαλέγουμε μια πράξη (+, -, Χ, :) και λέμε γρήγορα το αποτέλεσμα!</a:t>
            </a:r>
          </a:p>
          <a:p>
            <a:endParaRPr lang="el-GR" sz="16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sz="24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     Β)     (Α     Β)     ν</a:t>
            </a:r>
          </a:p>
          <a:p>
            <a:pPr algn="ctr"/>
            <a:endParaRPr lang="el-G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063487" y="4044284"/>
            <a:ext cx="356265" cy="1797696"/>
            <a:chOff x="4241620" y="4022383"/>
            <a:chExt cx="356265" cy="1797696"/>
          </a:xfrm>
        </p:grpSpPr>
        <p:sp>
          <p:nvSpPr>
            <p:cNvPr id="3" name="Plus 2"/>
            <p:cNvSpPr/>
            <p:nvPr/>
          </p:nvSpPr>
          <p:spPr>
            <a:xfrm>
              <a:off x="4241620" y="4022383"/>
              <a:ext cx="329829" cy="381863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Minus 5"/>
            <p:cNvSpPr/>
            <p:nvPr/>
          </p:nvSpPr>
          <p:spPr>
            <a:xfrm>
              <a:off x="4268056" y="4577874"/>
              <a:ext cx="329829" cy="311093"/>
            </a:xfrm>
            <a:prstGeom prst="mathMin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Multiply 6"/>
            <p:cNvSpPr/>
            <p:nvPr/>
          </p:nvSpPr>
          <p:spPr>
            <a:xfrm>
              <a:off x="4284690" y="4917514"/>
              <a:ext cx="256311" cy="507723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Division 9"/>
            <p:cNvSpPr/>
            <p:nvPr/>
          </p:nvSpPr>
          <p:spPr>
            <a:xfrm>
              <a:off x="4268056" y="5523368"/>
              <a:ext cx="305867" cy="296711"/>
            </a:xfrm>
            <a:prstGeom prst="mathDivid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9084895" y="5473823"/>
            <a:ext cx="253362" cy="1928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Equal 11"/>
          <p:cNvSpPr/>
          <p:nvPr/>
        </p:nvSpPr>
        <p:spPr>
          <a:xfrm>
            <a:off x="10907509" y="5409028"/>
            <a:ext cx="296662" cy="296711"/>
          </a:xfrm>
          <a:prstGeom prst="mathEqua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5" name="Equal 34"/>
          <p:cNvSpPr/>
          <p:nvPr/>
        </p:nvSpPr>
        <p:spPr>
          <a:xfrm>
            <a:off x="8086107" y="4813219"/>
            <a:ext cx="296662" cy="296711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694344" y="5460944"/>
            <a:ext cx="253362" cy="1928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10361441" y="5460944"/>
            <a:ext cx="253362" cy="1928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55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962</Words>
  <Application>Microsoft Office PowerPoint</Application>
  <PresentationFormat>Widescreen</PresentationFormat>
  <Paragraphs>221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Wingdings</vt:lpstr>
      <vt:lpstr>Office Theme</vt:lpstr>
      <vt:lpstr>Παιχνίδια μετακινήσεων … … για ενδυνάμωση, αντοχή και συντονισμό!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66</cp:revision>
  <dcterms:created xsi:type="dcterms:W3CDTF">2020-04-07T07:44:45Z</dcterms:created>
  <dcterms:modified xsi:type="dcterms:W3CDTF">2020-04-24T08:25:40Z</dcterms:modified>
</cp:coreProperties>
</file>